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Blinker"/>
      <p:regular r:id="rId18"/>
      <p:bold r:id="rId19"/>
    </p:embeddedFont>
    <p:embeddedFont>
      <p:font typeface="Archiv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iuUf2/LfK2j8Bbsb1E3d+vyd4a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vo-regular.fntdata"/><Relationship Id="rId11" Type="http://schemas.openxmlformats.org/officeDocument/2006/relationships/slide" Target="slides/slide6.xml"/><Relationship Id="rId22" Type="http://schemas.openxmlformats.org/officeDocument/2006/relationships/font" Target="fonts/Archivo-italic.fntdata"/><Relationship Id="rId10" Type="http://schemas.openxmlformats.org/officeDocument/2006/relationships/slide" Target="slides/slide5.xml"/><Relationship Id="rId21" Type="http://schemas.openxmlformats.org/officeDocument/2006/relationships/font" Target="fonts/Archivo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Archiv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Blinker-bold.fntdata"/><Relationship Id="rId6" Type="http://schemas.openxmlformats.org/officeDocument/2006/relationships/slide" Target="slides/slide1.xml"/><Relationship Id="rId18" Type="http://schemas.openxmlformats.org/officeDocument/2006/relationships/font" Target="fonts/Blink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988b935e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d988b935e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98c125c1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d98c125c1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88b935e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2d988b935e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99aea173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2d99aea173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0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0" y="0"/>
            <a:ext cx="9144000" cy="5143500"/>
          </a:xfrm>
          <a:prstGeom prst="round1Rect">
            <a:avLst>
              <a:gd fmla="val 0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0" y="0"/>
            <a:ext cx="8866800" cy="5143500"/>
          </a:xfrm>
          <a:prstGeom prst="round1Rect">
            <a:avLst>
              <a:gd fmla="val 5332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0" y="0"/>
            <a:ext cx="8531700" cy="5143500"/>
          </a:xfrm>
          <a:prstGeom prst="round1Rect">
            <a:avLst>
              <a:gd fmla="val 7105" name="adj"/>
            </a:avLst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73400" y="1486650"/>
            <a:ext cx="8164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" sz="32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Formación en Habilidades para la mejora de las trayectorias Escolares</a:t>
            </a:r>
            <a:endParaRPr b="1" i="0" sz="3200" u="none" cap="none" strike="noStrike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" sz="20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Ciclo 2025</a:t>
            </a:r>
            <a:endParaRPr b="1" i="0" sz="2000" u="none" cap="none" strike="noStrike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58" name="Google Shape;58;p1"/>
          <p:cNvCxnSpPr/>
          <p:nvPr/>
        </p:nvCxnSpPr>
        <p:spPr>
          <a:xfrm>
            <a:off x="173394" y="4711019"/>
            <a:ext cx="8164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b="32286" l="24148" r="24140" t="32283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988b935e2_0_35"/>
          <p:cNvSpPr/>
          <p:nvPr/>
        </p:nvSpPr>
        <p:spPr>
          <a:xfrm>
            <a:off x="0" y="0"/>
            <a:ext cx="9144000" cy="5143500"/>
          </a:xfrm>
          <a:prstGeom prst="round1Rect">
            <a:avLst>
              <a:gd fmla="val 3991" name="adj"/>
            </a:avLst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g2d988b935e2_0_35"/>
          <p:cNvCxnSpPr/>
          <p:nvPr/>
        </p:nvCxnSpPr>
        <p:spPr>
          <a:xfrm>
            <a:off x="173394" y="4711019"/>
            <a:ext cx="8773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5" name="Google Shape;175;g2d988b935e2_0_35"/>
          <p:cNvPicPr preferRelativeResize="0"/>
          <p:nvPr/>
        </p:nvPicPr>
        <p:blipFill rotWithShape="1">
          <a:blip r:embed="rId3">
            <a:alphaModFix/>
          </a:blip>
          <a:srcRect b="32283" l="24149" r="24139" t="32284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d988b935e2_0_35"/>
          <p:cNvSpPr txBox="1"/>
          <p:nvPr/>
        </p:nvSpPr>
        <p:spPr>
          <a:xfrm>
            <a:off x="368400" y="1139175"/>
            <a:ext cx="7957500" cy="26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600"/>
              <a:buFont typeface="Archivo"/>
              <a:buChar char="●"/>
            </a:pPr>
            <a:r>
              <a:rPr b="1" i="0" lang="es" sz="15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La Plataforma  tiene 3 puertas de acceso: actividades, secuencias didácticas y proyectos flexibles y adaptables a las necesidades de los docente</a:t>
            </a:r>
            <a:r>
              <a:rPr b="1" i="0" lang="es" sz="16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s </a:t>
            </a:r>
            <a:r>
              <a:rPr b="1" i="0" lang="es" sz="15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y PAT.</a:t>
            </a:r>
            <a:r>
              <a:rPr b="0" i="0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.</a:t>
            </a:r>
            <a:endParaRPr b="0" i="0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7" name="Google Shape;177;g2d988b935e2_0_35"/>
          <p:cNvSpPr/>
          <p:nvPr/>
        </p:nvSpPr>
        <p:spPr>
          <a:xfrm>
            <a:off x="6041950" y="0"/>
            <a:ext cx="2869800" cy="929400"/>
          </a:xfrm>
          <a:prstGeom prst="round1Rect">
            <a:avLst>
              <a:gd fmla="val 27555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d988b935e2_0_35"/>
          <p:cNvSpPr/>
          <p:nvPr/>
        </p:nvSpPr>
        <p:spPr>
          <a:xfrm>
            <a:off x="0" y="0"/>
            <a:ext cx="8694300" cy="929400"/>
          </a:xfrm>
          <a:prstGeom prst="round1Rect">
            <a:avLst>
              <a:gd fmla="val 32526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d988b935e2_0_35"/>
          <p:cNvSpPr txBox="1"/>
          <p:nvPr/>
        </p:nvSpPr>
        <p:spPr>
          <a:xfrm>
            <a:off x="417550" y="174533"/>
            <a:ext cx="5692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Próximos pasos</a:t>
            </a:r>
            <a:endParaRPr b="1" i="0" sz="25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180" name="Google Shape;180;g2d988b935e2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3150" y="2471333"/>
            <a:ext cx="3448501" cy="190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d988b935e2_0_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800" y="2293450"/>
            <a:ext cx="1843775" cy="234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d988b935e2_0_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7250" y="2293450"/>
            <a:ext cx="1843776" cy="234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98c125c1b_1_0"/>
          <p:cNvSpPr/>
          <p:nvPr/>
        </p:nvSpPr>
        <p:spPr>
          <a:xfrm>
            <a:off x="6274200" y="0"/>
            <a:ext cx="2869800" cy="929400"/>
          </a:xfrm>
          <a:prstGeom prst="round1Rect">
            <a:avLst>
              <a:gd fmla="val 30224" name="adj"/>
            </a:avLst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d98c125c1b_1_0"/>
          <p:cNvSpPr/>
          <p:nvPr/>
        </p:nvSpPr>
        <p:spPr>
          <a:xfrm>
            <a:off x="6041950" y="0"/>
            <a:ext cx="2869800" cy="929400"/>
          </a:xfrm>
          <a:prstGeom prst="round1Rect">
            <a:avLst>
              <a:gd fmla="val 27555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d98c125c1b_1_0"/>
          <p:cNvSpPr/>
          <p:nvPr/>
        </p:nvSpPr>
        <p:spPr>
          <a:xfrm>
            <a:off x="0" y="0"/>
            <a:ext cx="8694300" cy="929400"/>
          </a:xfrm>
          <a:prstGeom prst="round1Rect">
            <a:avLst>
              <a:gd fmla="val 32526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d98c125c1b_1_0"/>
          <p:cNvSpPr txBox="1"/>
          <p:nvPr/>
        </p:nvSpPr>
        <p:spPr>
          <a:xfrm>
            <a:off x="139800" y="180000"/>
            <a:ext cx="841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Modelo Evaluativo</a:t>
            </a:r>
            <a:endParaRPr b="1" i="0" sz="25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91" name="Google Shape;191;g2d98c125c1b_1_0"/>
          <p:cNvSpPr txBox="1"/>
          <p:nvPr/>
        </p:nvSpPr>
        <p:spPr>
          <a:xfrm>
            <a:off x="288450" y="1668725"/>
            <a:ext cx="20226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Acompañar e informar el proceso formativo de los agentes educativos participantes.</a:t>
            </a:r>
            <a:endParaRPr b="1" i="0" sz="1100" u="none" cap="none" strike="noStrike">
              <a:solidFill>
                <a:srgbClr val="4447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Ponderar los resultados de la formación </a:t>
            </a:r>
            <a:r>
              <a:rPr b="0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(en participantes)</a:t>
            </a:r>
            <a:endParaRPr b="0" i="0" sz="1100" u="none" cap="none" strike="noStrike">
              <a:solidFill>
                <a:srgbClr val="4447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Desarrollo de habilidades en los estudiantes</a:t>
            </a:r>
            <a:endParaRPr b="0" i="0" sz="1200" u="none" cap="none" strike="noStrike">
              <a:solidFill>
                <a:srgbClr val="44474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192" name="Google Shape;192;g2d98c125c1b_1_0"/>
          <p:cNvCxnSpPr/>
          <p:nvPr/>
        </p:nvCxnSpPr>
        <p:spPr>
          <a:xfrm>
            <a:off x="173394" y="4574819"/>
            <a:ext cx="8797200" cy="0"/>
          </a:xfrm>
          <a:prstGeom prst="straightConnector1">
            <a:avLst/>
          </a:prstGeom>
          <a:noFill/>
          <a:ln cap="flat" cmpd="sng" w="9525">
            <a:solidFill>
              <a:srgbClr val="1532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3" name="Google Shape;193;g2d98c125c1b_1_0"/>
          <p:cNvPicPr preferRelativeResize="0"/>
          <p:nvPr/>
        </p:nvPicPr>
        <p:blipFill rotWithShape="1">
          <a:blip r:embed="rId3">
            <a:alphaModFix/>
          </a:blip>
          <a:srcRect b="30965" l="24575" r="22528" t="32785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d98c125c1b_1_0"/>
          <p:cNvSpPr txBox="1"/>
          <p:nvPr/>
        </p:nvSpPr>
        <p:spPr>
          <a:xfrm>
            <a:off x="2742500" y="2475075"/>
            <a:ext cx="6390600" cy="19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Evaluación de resultados:</a:t>
            </a:r>
            <a:r>
              <a:rPr b="1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 (1) </a:t>
            </a:r>
            <a:r>
              <a:rPr b="0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conocimiento y experiencia en el trabajo y visión respecto de la importancia de estas habilidades. </a:t>
            </a:r>
            <a:r>
              <a:rPr b="1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(2)</a:t>
            </a:r>
            <a:r>
              <a:rPr b="0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b="0" i="0" lang="es" sz="1100" u="none" cap="none" strike="noStrike">
                <a:solidFill>
                  <a:srgbClr val="444746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bienestar psicológico, estrés percibido y capacidad para gestionarlo, la mentalidad de crecimiento. </a:t>
            </a:r>
            <a:r>
              <a:rPr b="1" i="0" lang="es" sz="1100" u="none" cap="none" strike="noStrike">
                <a:solidFill>
                  <a:srgbClr val="444746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(3) </a:t>
            </a:r>
            <a:r>
              <a:rPr b="0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Valoración y satisfacción con la formación; cambios auto-reportados en su práctica de enseñanza a instancias de la formación.</a:t>
            </a:r>
            <a:endParaRPr b="0" i="0" sz="1100" u="none" cap="none" strike="noStrike">
              <a:solidFill>
                <a:srgbClr val="444746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Evaluación de resultados:</a:t>
            </a:r>
            <a:r>
              <a:rPr b="1" lang="es" sz="11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b="1" lang="es" sz="10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(1) </a:t>
            </a:r>
            <a:r>
              <a:rPr lang="es" sz="10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funcionamiento ejecutivo</a:t>
            </a:r>
            <a:r>
              <a:rPr lang="es" sz="1000">
                <a:solidFill>
                  <a:srgbClr val="444746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b="1" lang="es" sz="1000">
                <a:solidFill>
                  <a:srgbClr val="444746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(2) </a:t>
            </a:r>
            <a:r>
              <a:rPr lang="es" sz="10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regulación emocional </a:t>
            </a:r>
            <a:r>
              <a:rPr b="1" lang="es" sz="10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(3) </a:t>
            </a:r>
            <a:r>
              <a:rPr lang="es" sz="10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mentalidad de crecimiento (puntos 1, 2 y 3 a cargo de la UEICEE)</a:t>
            </a:r>
            <a:br>
              <a:rPr lang="es" sz="10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</a:br>
            <a:r>
              <a:rPr b="1" lang="es" sz="11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Resultados en estudiantes desde la perspectiva de los docentes: </a:t>
            </a:r>
            <a:r>
              <a:rPr lang="es" sz="1000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interés en la temática, valoración de las actividades y avance en el desarrollo de la habilidad </a:t>
            </a:r>
            <a:endParaRPr sz="1000">
              <a:solidFill>
                <a:srgbClr val="444746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44746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195" name="Google Shape;195;g2d98c125c1b_1_0"/>
          <p:cNvSpPr txBox="1"/>
          <p:nvPr/>
        </p:nvSpPr>
        <p:spPr>
          <a:xfrm>
            <a:off x="30600" y="1026125"/>
            <a:ext cx="2175900" cy="5145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OBJETIVOS DE LA EVALUACIÓN</a:t>
            </a:r>
            <a:endParaRPr b="1" i="0" sz="17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96" name="Google Shape;196;g2d98c125c1b_1_0"/>
          <p:cNvSpPr txBox="1"/>
          <p:nvPr/>
        </p:nvSpPr>
        <p:spPr>
          <a:xfrm>
            <a:off x="2705275" y="1037750"/>
            <a:ext cx="6265200" cy="5145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ESTRATEGIA DE EVALUACIÓN Y DIMENSIONES EVALUADAS</a:t>
            </a:r>
            <a:endParaRPr b="1" i="0" sz="12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97" name="Google Shape;197;g2d98c125c1b_1_0"/>
          <p:cNvSpPr txBox="1"/>
          <p:nvPr/>
        </p:nvSpPr>
        <p:spPr>
          <a:xfrm>
            <a:off x="2705275" y="1660600"/>
            <a:ext cx="63219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Evaluación Formativa: (1)</a:t>
            </a:r>
            <a:r>
              <a:rPr b="0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 apropiación de contenidos; </a:t>
            </a:r>
            <a:r>
              <a:rPr b="1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(2)</a:t>
            </a:r>
            <a:r>
              <a:rPr b="0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 apropiación para la práctica de enseñanza; </a:t>
            </a:r>
            <a:r>
              <a:rPr b="1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(3)</a:t>
            </a:r>
            <a:r>
              <a:rPr b="0" i="0" lang="es" sz="1100" u="none" cap="none" strike="noStrike">
                <a:solidFill>
                  <a:srgbClr val="444746"/>
                </a:solidFill>
                <a:latin typeface="Archivo"/>
                <a:ea typeface="Archivo"/>
                <a:cs typeface="Archivo"/>
                <a:sym typeface="Archivo"/>
              </a:rPr>
              <a:t> habilidades que está trabajando el participante en el aula, recursos utilizados, tiempo destinado, y valoración de los resultados obtenidos hasta el momento con los estudiantes.</a:t>
            </a:r>
            <a:endParaRPr b="0" i="0" sz="11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98" name="Google Shape;198;g2d98c125c1b_1_0"/>
          <p:cNvSpPr/>
          <p:nvPr/>
        </p:nvSpPr>
        <p:spPr>
          <a:xfrm>
            <a:off x="2158138" y="2571750"/>
            <a:ext cx="442200" cy="447000"/>
          </a:xfrm>
          <a:prstGeom prst="chevron">
            <a:avLst>
              <a:gd fmla="val 50000" name="adj"/>
            </a:avLst>
          </a:prstGeom>
          <a:solidFill>
            <a:srgbClr val="1532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d98c125c1b_1_0"/>
          <p:cNvSpPr/>
          <p:nvPr/>
        </p:nvSpPr>
        <p:spPr>
          <a:xfrm>
            <a:off x="2176763" y="1744425"/>
            <a:ext cx="442200" cy="447000"/>
          </a:xfrm>
          <a:prstGeom prst="chevron">
            <a:avLst>
              <a:gd fmla="val 50000" name="adj"/>
            </a:avLst>
          </a:prstGeom>
          <a:solidFill>
            <a:srgbClr val="1532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d98c125c1b_1_0"/>
          <p:cNvSpPr/>
          <p:nvPr/>
        </p:nvSpPr>
        <p:spPr>
          <a:xfrm>
            <a:off x="2158138" y="3399075"/>
            <a:ext cx="442200" cy="447000"/>
          </a:xfrm>
          <a:prstGeom prst="chevron">
            <a:avLst>
              <a:gd fmla="val 50000" name="adj"/>
            </a:avLst>
          </a:prstGeom>
          <a:solidFill>
            <a:srgbClr val="1532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0" y="0"/>
            <a:ext cx="9144000" cy="5143500"/>
          </a:xfrm>
          <a:prstGeom prst="round1Rect">
            <a:avLst>
              <a:gd fmla="val 0" name="adj"/>
            </a:avLst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0" y="0"/>
            <a:ext cx="8866800" cy="5143500"/>
          </a:xfrm>
          <a:prstGeom prst="round1Rect">
            <a:avLst>
              <a:gd fmla="val 5332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0" y="0"/>
            <a:ext cx="8531700" cy="5143500"/>
          </a:xfrm>
          <a:prstGeom prst="round1Rect">
            <a:avLst>
              <a:gd fmla="val 7105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275" y="1006600"/>
            <a:ext cx="5866051" cy="329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5845475" y="1427400"/>
            <a:ext cx="3023100" cy="2898000"/>
          </a:xfrm>
          <a:prstGeom prst="round1Rect">
            <a:avLst>
              <a:gd fmla="val 7105" name="adj"/>
            </a:avLst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DE2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060450" y="1427400"/>
            <a:ext cx="3023100" cy="2898000"/>
          </a:xfrm>
          <a:prstGeom prst="round1Rect">
            <a:avLst>
              <a:gd fmla="val 7105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DE2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2"/>
          <p:cNvCxnSpPr/>
          <p:nvPr/>
        </p:nvCxnSpPr>
        <p:spPr>
          <a:xfrm>
            <a:off x="173394" y="4711019"/>
            <a:ext cx="8164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32286" l="24148" r="24140" t="32283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376628" y="154050"/>
            <a:ext cx="3895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" sz="51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Índice</a:t>
            </a:r>
            <a:endParaRPr b="1" i="0" sz="43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560050" y="1427400"/>
            <a:ext cx="2829300" cy="2898000"/>
          </a:xfrm>
          <a:prstGeom prst="round1Rect">
            <a:avLst>
              <a:gd fmla="val 7105" name="adj"/>
            </a:avLst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696125" y="1653450"/>
            <a:ext cx="26298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1 .Propósito y Objetivos de la Formación</a:t>
            </a:r>
            <a:endParaRPr b="1" i="0" sz="18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2.Conceptualización y Fundamentos</a:t>
            </a:r>
            <a:endParaRPr b="1" i="0" sz="18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3638625" y="1653450"/>
            <a:ext cx="2159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3. Las 5 Habilidades priorizadas</a:t>
            </a:r>
            <a:endParaRPr b="1" i="0" sz="18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4.</a:t>
            </a:r>
            <a:r>
              <a:rPr b="1" lang="es" sz="1800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 Modelo de Formación</a:t>
            </a:r>
            <a:endParaRPr b="1" i="0" sz="14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6382250" y="1653450"/>
            <a:ext cx="2159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5. </a:t>
            </a:r>
            <a:r>
              <a:rPr b="1" lang="es" sz="1800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Próximos pasos</a:t>
            </a:r>
            <a:endParaRPr b="0" i="0" sz="800" u="none" cap="none" strike="noStrike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800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800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800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800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800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6. </a:t>
            </a:r>
            <a:r>
              <a:rPr b="1" lang="es" sz="1800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Modelo Evaluativo</a:t>
            </a:r>
            <a:endParaRPr b="1" i="0" sz="1400" u="none" cap="none" strike="noStrike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73" name="Google Shape;73;p2"/>
          <p:cNvCxnSpPr/>
          <p:nvPr/>
        </p:nvCxnSpPr>
        <p:spPr>
          <a:xfrm>
            <a:off x="173394" y="4711019"/>
            <a:ext cx="8797200" cy="0"/>
          </a:xfrm>
          <a:prstGeom prst="straightConnector1">
            <a:avLst/>
          </a:prstGeom>
          <a:noFill/>
          <a:ln cap="flat" cmpd="sng" w="9525">
            <a:solidFill>
              <a:srgbClr val="1532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30965" l="24574" r="22530" t="32787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0" y="441250"/>
            <a:ext cx="2019300" cy="459900"/>
          </a:xfrm>
          <a:prstGeom prst="round1Rect">
            <a:avLst>
              <a:gd fmla="val 50000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288300" y="979000"/>
            <a:ext cx="8567400" cy="25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244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Introducir </a:t>
            </a:r>
            <a:r>
              <a:rPr b="1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5 Habilidades para la mejora de las trayectorias escolares 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en el marco del proyecto de Secundaria Aprende, tanto en las áreas de trabajo curricular como en los espacios del PAT.</a:t>
            </a:r>
            <a:endParaRPr b="0" i="0" sz="15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244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Compartir un </a:t>
            </a:r>
            <a:r>
              <a:rPr b="1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Marco Teórico 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basado en evidencias que fundamentan la relevancia  de las </a:t>
            </a:r>
            <a:r>
              <a:rPr b="0" i="1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Habilidades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 en la enseñanza actual y  los aprendizajes.</a:t>
            </a:r>
            <a:endParaRPr b="0" i="0" sz="15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244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Brindar </a:t>
            </a:r>
            <a:r>
              <a:rPr b="1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recursos pedagógicos y estrategias didácticas: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 actividades, secuencias y proyectos que faciliten la incorporación de las </a:t>
            </a:r>
            <a:r>
              <a:rPr b="0" i="1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Habilidades 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en la práctica de enseñanza a través de una plataforma e-learning.</a:t>
            </a:r>
            <a:endParaRPr b="0" i="0" sz="15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244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Fortalecer la </a:t>
            </a:r>
            <a:r>
              <a:rPr b="1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evaluación formativa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 en el plano de las </a:t>
            </a:r>
            <a:r>
              <a:rPr b="0" i="1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Habilidades 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mediante el uso de dispositivos innovadores.</a:t>
            </a:r>
            <a:endParaRPr b="0" i="0" sz="15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244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Monitorear en los </a:t>
            </a:r>
            <a:r>
              <a:rPr b="1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encuentros de formación y laboratorios de experiencia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 la implementación de las  cinco </a:t>
            </a:r>
            <a:r>
              <a:rPr b="0" i="1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Habilidades. </a:t>
            </a:r>
            <a:endParaRPr b="0" i="1" sz="15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244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Promover la </a:t>
            </a:r>
            <a:r>
              <a:rPr b="1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documentación de experiencias y resultados 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en función del uso de las </a:t>
            </a:r>
            <a:r>
              <a:rPr b="0" i="1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Habilidades.</a:t>
            </a:r>
            <a:endParaRPr b="0" i="0" sz="16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0" y="4575325"/>
            <a:ext cx="9144000" cy="569400"/>
          </a:xfrm>
          <a:prstGeom prst="round1Rect">
            <a:avLst>
              <a:gd fmla="val 50000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417550" y="363400"/>
            <a:ext cx="182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6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Objetivos</a:t>
            </a:r>
            <a:endParaRPr b="1" i="0" sz="26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242" y="4721354"/>
            <a:ext cx="2629524" cy="2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/>
        </p:nvSpPr>
        <p:spPr>
          <a:xfrm>
            <a:off x="417550" y="1458775"/>
            <a:ext cx="7700400" cy="28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600" u="none" cap="none" strike="noStrike">
                <a:solidFill>
                  <a:srgbClr val="153244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Las </a:t>
            </a:r>
            <a:r>
              <a:rPr b="0" i="1" lang="es" sz="1600" u="none" cap="none" strike="noStrike">
                <a:solidFill>
                  <a:srgbClr val="153244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Habilidades para la mejora de las trayectorias escolares</a:t>
            </a:r>
            <a:r>
              <a:rPr b="0" i="0" lang="es" sz="1600" u="none" cap="none" strike="noStrike">
                <a:solidFill>
                  <a:srgbClr val="153244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  son un conjunto amplio de competencias  necesarias para desenvolverse en la vida en diferentes ámbitos como el académico, laboral y social. Incluye habilidades cognitivas, socioemocionales y técnicas.</a:t>
            </a:r>
            <a:endParaRPr b="0" i="0" sz="1600" u="none" cap="none" strike="noStrike">
              <a:solidFill>
                <a:srgbClr val="153244"/>
              </a:solidFill>
              <a:highlight>
                <a:schemeClr val="lt1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Son destrezas específicas que se desarrollan con práctica y experiencia  y nos permiten aprender y relacionarnos de manera más plena y significativa. (Durlak et al, 2025) Estas habilidades, nos preparan para </a:t>
            </a:r>
            <a:r>
              <a:rPr b="1" i="0" lang="es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chivo"/>
                <a:ea typeface="Archivo"/>
                <a:cs typeface="Archivo"/>
                <a:sym typeface="Archivo"/>
              </a:rPr>
              <a:t>enfrentar con flexibilidad y confianza los desafíos de la vida. </a:t>
            </a:r>
            <a:endParaRPr b="1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53244"/>
              </a:solidFill>
              <a:highlight>
                <a:schemeClr val="lt1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89" name="Google Shape;89;p5"/>
          <p:cNvCxnSpPr/>
          <p:nvPr/>
        </p:nvCxnSpPr>
        <p:spPr>
          <a:xfrm>
            <a:off x="173394" y="4711019"/>
            <a:ext cx="8797200" cy="0"/>
          </a:xfrm>
          <a:prstGeom prst="straightConnector1">
            <a:avLst/>
          </a:prstGeom>
          <a:noFill/>
          <a:ln cap="flat" cmpd="sng" w="9525">
            <a:solidFill>
              <a:srgbClr val="1532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30965" l="24574" r="22530" t="32787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/>
          <p:nvPr/>
        </p:nvSpPr>
        <p:spPr>
          <a:xfrm>
            <a:off x="496650" y="678800"/>
            <a:ext cx="2648700" cy="525300"/>
          </a:xfrm>
          <a:prstGeom prst="round1Rect">
            <a:avLst>
              <a:gd fmla="val 16667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b="1" i="0" lang="es" sz="20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Conceptualización</a:t>
            </a:r>
            <a:endParaRPr b="1" i="0" sz="20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988b935e2_0_50"/>
          <p:cNvSpPr/>
          <p:nvPr/>
        </p:nvSpPr>
        <p:spPr>
          <a:xfrm>
            <a:off x="6274200" y="0"/>
            <a:ext cx="2869800" cy="929400"/>
          </a:xfrm>
          <a:prstGeom prst="round1Rect">
            <a:avLst>
              <a:gd fmla="val 30224" name="adj"/>
            </a:avLst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d988b935e2_0_50"/>
          <p:cNvSpPr/>
          <p:nvPr/>
        </p:nvSpPr>
        <p:spPr>
          <a:xfrm>
            <a:off x="6041950" y="0"/>
            <a:ext cx="2869800" cy="929400"/>
          </a:xfrm>
          <a:prstGeom prst="round1Rect">
            <a:avLst>
              <a:gd fmla="val 27555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d988b935e2_0_50"/>
          <p:cNvSpPr/>
          <p:nvPr/>
        </p:nvSpPr>
        <p:spPr>
          <a:xfrm>
            <a:off x="0" y="0"/>
            <a:ext cx="8694300" cy="929400"/>
          </a:xfrm>
          <a:prstGeom prst="round1Rect">
            <a:avLst>
              <a:gd fmla="val 32526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d988b935e2_0_50"/>
          <p:cNvSpPr txBox="1"/>
          <p:nvPr/>
        </p:nvSpPr>
        <p:spPr>
          <a:xfrm>
            <a:off x="417550" y="39949"/>
            <a:ext cx="5692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" sz="2500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Evidencia Científica</a:t>
            </a:r>
            <a:endParaRPr b="1" i="0" sz="25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0" name="Google Shape;100;g2d988b935e2_0_50"/>
          <p:cNvSpPr txBox="1"/>
          <p:nvPr/>
        </p:nvSpPr>
        <p:spPr>
          <a:xfrm>
            <a:off x="161700" y="825025"/>
            <a:ext cx="8694300" cy="3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Desarrollo cerebral en la adolescencia-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 l</a:t>
            </a:r>
            <a:r>
              <a:rPr b="0" i="0" lang="es" sz="14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a corteza prefrontal, responsable de las funciones ejecutivas como la planificación, el control de impulsos y la toma de decisiones sigue madurando hasta bien entrada la adultez (Casey, 2015;Luna et al.,2015). La neurociencia ha demostrado que fortalecer estas habilidades a través de la educación mejora el autocontrol, la regulación emocional y la capacidad para resolver problemas (Blakemore y Robinson, 2012)</a:t>
            </a:r>
            <a:endParaRPr b="0" i="0" sz="14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Impacto en el aprendizaje y el rendimiento académico- </a:t>
            </a:r>
            <a:r>
              <a:rPr b="0" i="0" lang="es" sz="14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Programas como el SEL (</a:t>
            </a:r>
            <a:r>
              <a:rPr lang="es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S</a:t>
            </a:r>
            <a:r>
              <a:rPr b="0" i="0" lang="es" sz="14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ocial </a:t>
            </a:r>
            <a:r>
              <a:rPr lang="es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E</a:t>
            </a:r>
            <a:r>
              <a:rPr b="0" i="0" lang="es" sz="14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mocional </a:t>
            </a:r>
            <a:r>
              <a:rPr lang="es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L</a:t>
            </a:r>
            <a:r>
              <a:rPr b="0" i="0" lang="es" sz="14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earning) han demostrado que los estudiantes con mayor competencia socioemocional tienen un mejor desempeño en matemática y lectura (Durlak et al., 2011). Además la enseñanza explícita de funciones ejecutivas mejora la memoria de trabajo, y la resolución de problemas (Diamond y Lee, 2011)</a:t>
            </a:r>
            <a:endParaRPr b="0" i="0" sz="14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Regulación emocional y bienestar mental</a:t>
            </a:r>
            <a:r>
              <a:rPr b="0" i="0" lang="es" sz="15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- </a:t>
            </a:r>
            <a:r>
              <a:rPr b="0" i="0" lang="es" sz="1400" u="none" cap="none" strike="noStrike">
                <a:solidFill>
                  <a:srgbClr val="153244"/>
                </a:solidFill>
                <a:highlight>
                  <a:srgbClr val="FFFFFF"/>
                </a:highlight>
                <a:latin typeface="Archivo"/>
                <a:ea typeface="Archivo"/>
                <a:cs typeface="Archivo"/>
                <a:sym typeface="Archivo"/>
              </a:rPr>
              <a:t>La práctica sistemática en funciones ejecutivas y habilidades socioemocionales ayuda a prevenir ansiedad, depresión y conductas de riesgo (Greenberg et al., 2017)</a:t>
            </a:r>
            <a:endParaRPr b="0" i="0" sz="14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101" name="Google Shape;101;g2d988b935e2_0_50"/>
          <p:cNvCxnSpPr/>
          <p:nvPr/>
        </p:nvCxnSpPr>
        <p:spPr>
          <a:xfrm>
            <a:off x="173394" y="4711019"/>
            <a:ext cx="8797200" cy="0"/>
          </a:xfrm>
          <a:prstGeom prst="straightConnector1">
            <a:avLst/>
          </a:prstGeom>
          <a:noFill/>
          <a:ln cap="flat" cmpd="sng" w="9525">
            <a:solidFill>
              <a:srgbClr val="1532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2" name="Google Shape;102;g2d988b935e2_0_50"/>
          <p:cNvPicPr preferRelativeResize="0"/>
          <p:nvPr/>
        </p:nvPicPr>
        <p:blipFill rotWithShape="1">
          <a:blip r:embed="rId3">
            <a:alphaModFix/>
          </a:blip>
          <a:srcRect b="30965" l="24575" r="22528" t="32785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>
            <a:off x="6274200" y="0"/>
            <a:ext cx="2869800" cy="929400"/>
          </a:xfrm>
          <a:prstGeom prst="round1Rect">
            <a:avLst>
              <a:gd fmla="val 30224" name="adj"/>
            </a:avLst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6041950" y="0"/>
            <a:ext cx="2869800" cy="929400"/>
          </a:xfrm>
          <a:prstGeom prst="round1Rect">
            <a:avLst>
              <a:gd fmla="val 27555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0" y="0"/>
            <a:ext cx="8694300" cy="929400"/>
          </a:xfrm>
          <a:prstGeom prst="round1Rect">
            <a:avLst>
              <a:gd fmla="val 32526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381325" y="46975"/>
            <a:ext cx="8797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3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Evidencias de la práctica de habilidades en los estudiantes</a:t>
            </a:r>
            <a:endParaRPr b="1" i="0" sz="23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425450" y="1076925"/>
            <a:ext cx="77004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2DAF9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Mejor rendimiento escolar.</a:t>
            </a:r>
            <a:endParaRPr b="0" i="0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2DAF9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Mayores tasas de retención de los estudiantes.</a:t>
            </a:r>
            <a:endParaRPr b="0" i="0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DAF9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Mayor sentido de seguridad y apoyo reportado por los estudiantes.</a:t>
            </a:r>
            <a:endParaRPr b="0" i="0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DAF9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Mejores relaciones con sus docentes y una sensación más fuerte de pertenencia e inclusión en la escuela.</a:t>
            </a:r>
            <a:endParaRPr b="0" i="0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DAF9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Reducción de la violencia y del acoso escolar.</a:t>
            </a:r>
            <a:endParaRPr b="0" i="0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DAF9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Mayor bienestar, disminución de angustia emocional, actitudes más positivas hacia uno mismo y los demás, menos problemas de conducta.</a:t>
            </a:r>
            <a:endParaRPr b="0" i="0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DAF9"/>
              </a:buClr>
              <a:buSzPts val="1500"/>
              <a:buFont typeface="Archiv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Mayores probabilidades de graduarse y finalizar estudios postsecundario.</a:t>
            </a:r>
            <a:endParaRPr b="0" i="0" sz="2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53244"/>
              </a:solidFill>
              <a:highlight>
                <a:srgbClr val="FFFFFF"/>
              </a:highlight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112" name="Google Shape;112;p6"/>
          <p:cNvCxnSpPr/>
          <p:nvPr/>
        </p:nvCxnSpPr>
        <p:spPr>
          <a:xfrm>
            <a:off x="173394" y="4711019"/>
            <a:ext cx="8797200" cy="0"/>
          </a:xfrm>
          <a:prstGeom prst="straightConnector1">
            <a:avLst/>
          </a:prstGeom>
          <a:noFill/>
          <a:ln cap="flat" cmpd="sng" w="9525">
            <a:solidFill>
              <a:srgbClr val="1532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30965" l="24574" r="22530" t="32787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381321" y="399629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Casel,2020</a:t>
            </a:r>
            <a:endParaRPr b="0" i="0" sz="14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000" y="-8350"/>
            <a:ext cx="9170100" cy="5143500"/>
          </a:xfrm>
          <a:prstGeom prst="round1Rect">
            <a:avLst>
              <a:gd fmla="val 556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2DAF9"/>
              </a:buClr>
              <a:buSzPts val="2400"/>
              <a:buFont typeface="Archivo"/>
              <a:buChar char="●"/>
            </a:pPr>
            <a:r>
              <a:rPr b="0" i="0" lang="es" sz="2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Toma de Decisiones</a:t>
            </a:r>
            <a:endParaRPr b="0" i="0" sz="24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DAF9"/>
              </a:buClr>
              <a:buSzPts val="2400"/>
              <a:buFont typeface="Archivo"/>
              <a:buChar char="●"/>
            </a:pPr>
            <a:r>
              <a:rPr b="0" i="0" lang="es" sz="2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Mentalidad de Crecimiento</a:t>
            </a:r>
            <a:endParaRPr b="0" i="0" sz="24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DAF9"/>
              </a:buClr>
              <a:buSzPts val="2400"/>
              <a:buFont typeface="Archivo"/>
              <a:buChar char="●"/>
            </a:pPr>
            <a:r>
              <a:rPr b="0" i="0" lang="es" sz="2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Regulación Emocional</a:t>
            </a:r>
            <a:endParaRPr b="0" i="0" sz="24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DAF9"/>
              </a:buClr>
              <a:buSzPts val="2400"/>
              <a:buFont typeface="Archivo"/>
              <a:buChar char="●"/>
            </a:pPr>
            <a:r>
              <a:rPr b="0" i="0" lang="es" sz="2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Pensamiento Creativo</a:t>
            </a:r>
            <a:endParaRPr b="0" i="0" sz="24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810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DAF9"/>
              </a:buClr>
              <a:buSzPts val="2400"/>
              <a:buFont typeface="Archivo"/>
              <a:buChar char="●"/>
            </a:pPr>
            <a:r>
              <a:rPr b="0" i="0" lang="es" sz="2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Conciencia Digital</a:t>
            </a:r>
            <a:endParaRPr b="0" i="0" sz="2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-31054" y="0"/>
            <a:ext cx="5096400" cy="929400"/>
          </a:xfrm>
          <a:prstGeom prst="round1Rect">
            <a:avLst>
              <a:gd fmla="val 32526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360700" y="159927"/>
            <a:ext cx="569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19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Las 5 Habilidades priorizadas </a:t>
            </a:r>
            <a:endParaRPr b="1" i="0" sz="19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s" sz="19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(mutua afectación)</a:t>
            </a:r>
            <a:endParaRPr b="1" i="0" sz="19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6784225" y="2287050"/>
            <a:ext cx="885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Foto</a:t>
            </a:r>
            <a:endParaRPr b="1" i="0" sz="25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-26000" y="836200"/>
            <a:ext cx="5096400" cy="4307400"/>
          </a:xfrm>
          <a:prstGeom prst="round1Rect">
            <a:avLst>
              <a:gd fmla="val 4939" name="adj"/>
            </a:avLst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440625" y="1164088"/>
            <a:ext cx="4199700" cy="3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chivo"/>
              <a:buChar char="●"/>
            </a:pPr>
            <a:r>
              <a:rPr b="0" i="0" lang="es" sz="2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Toma de Decisiones</a:t>
            </a:r>
            <a:endParaRPr b="0" i="0" sz="20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chivo"/>
              <a:buChar char="●"/>
            </a:pPr>
            <a:r>
              <a:rPr b="0" i="0" lang="es" sz="2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Mentalidad de Crecimiento</a:t>
            </a:r>
            <a:endParaRPr b="0" i="0" sz="20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chivo"/>
              <a:buChar char="●"/>
            </a:pPr>
            <a:r>
              <a:rPr b="0" i="0" lang="es" sz="2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Regulación Emocional</a:t>
            </a:r>
            <a:endParaRPr b="0" i="0" sz="20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chivo"/>
              <a:buChar char="●"/>
            </a:pPr>
            <a:r>
              <a:rPr b="0" i="0" lang="es" sz="2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Pensamiento Creativo</a:t>
            </a:r>
            <a:endParaRPr b="0" i="0" sz="20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556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chivo"/>
              <a:buChar char="●"/>
            </a:pPr>
            <a:r>
              <a:rPr b="0" i="0" lang="es" sz="2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Conciencia Digital</a:t>
            </a:r>
            <a:endParaRPr b="0" i="0" sz="21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125" name="Google Shape;125;p7"/>
          <p:cNvCxnSpPr/>
          <p:nvPr/>
        </p:nvCxnSpPr>
        <p:spPr>
          <a:xfrm>
            <a:off x="173394" y="4711019"/>
            <a:ext cx="4450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32286" l="24148" r="24140" t="32283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3850" y="1045588"/>
            <a:ext cx="4450201" cy="35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/>
          <p:nvPr/>
        </p:nvSpPr>
        <p:spPr>
          <a:xfrm>
            <a:off x="3781950" y="2362253"/>
            <a:ext cx="4158600" cy="795300"/>
          </a:xfrm>
          <a:prstGeom prst="round1Rect">
            <a:avLst>
              <a:gd fmla="val 23116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3781950" y="3204423"/>
            <a:ext cx="4158600" cy="795300"/>
          </a:xfrm>
          <a:prstGeom prst="round1Rect">
            <a:avLst>
              <a:gd fmla="val 23116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3781950" y="1522840"/>
            <a:ext cx="4158600" cy="795300"/>
          </a:xfrm>
          <a:prstGeom prst="round1Rect">
            <a:avLst>
              <a:gd fmla="val 23116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/>
          <p:nvPr/>
        </p:nvSpPr>
        <p:spPr>
          <a:xfrm rot="-5400000">
            <a:off x="3955726" y="1687375"/>
            <a:ext cx="796675" cy="3821925"/>
          </a:xfrm>
          <a:prstGeom prst="flowChartOffpageConnector">
            <a:avLst/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0"/>
          <p:cNvSpPr/>
          <p:nvPr/>
        </p:nvSpPr>
        <p:spPr>
          <a:xfrm flipH="1">
            <a:off x="903924" y="3201105"/>
            <a:ext cx="2794500" cy="795600"/>
          </a:xfrm>
          <a:prstGeom prst="rect">
            <a:avLst/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560050" y="3197155"/>
            <a:ext cx="852300" cy="799800"/>
          </a:xfrm>
          <a:prstGeom prst="round1Rect">
            <a:avLst>
              <a:gd fmla="val 16667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03</a:t>
            </a:r>
            <a:endParaRPr b="1" i="0" sz="27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1488324" y="3295825"/>
            <a:ext cx="39516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" sz="1000" u="none" cap="none" strike="noStrike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usar alguna JORNADA INSTITUCIONAL PRESENCIAL  para alternar los días sábados</a:t>
            </a:r>
            <a:endParaRPr b="1" i="0" sz="1000" u="none" cap="none" strike="noStrik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4445400" y="3201480"/>
            <a:ext cx="32547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0" name="Google Shape;140;p10"/>
          <p:cNvSpPr/>
          <p:nvPr/>
        </p:nvSpPr>
        <p:spPr>
          <a:xfrm rot="-5400000">
            <a:off x="2923440" y="1879070"/>
            <a:ext cx="796667" cy="1757333"/>
          </a:xfrm>
          <a:prstGeom prst="flowChartOffpageConnector">
            <a:avLst/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/>
          <p:nvPr/>
        </p:nvSpPr>
        <p:spPr>
          <a:xfrm flipH="1">
            <a:off x="903924" y="2360502"/>
            <a:ext cx="2794500" cy="795600"/>
          </a:xfrm>
          <a:prstGeom prst="rect">
            <a:avLst/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560050" y="2356552"/>
            <a:ext cx="852300" cy="799800"/>
          </a:xfrm>
          <a:prstGeom prst="round1Rect">
            <a:avLst>
              <a:gd fmla="val 16667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02</a:t>
            </a:r>
            <a:endParaRPr b="1" i="0" sz="27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1488314" y="2455226"/>
            <a:ext cx="2403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" sz="1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3 encuentros PRESENCIALES de 4 horas los días sábados</a:t>
            </a:r>
            <a:endParaRPr b="1" i="0" sz="1000" u="none" cap="none" strike="noStrik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4445400" y="2360877"/>
            <a:ext cx="32547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10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4 encuentros VIRTUALES de 2 hs. días de semana después del horario escolar.</a:t>
            </a:r>
            <a:endParaRPr b="0" i="0" sz="10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5" name="Google Shape;145;p10"/>
          <p:cNvSpPr/>
          <p:nvPr/>
        </p:nvSpPr>
        <p:spPr>
          <a:xfrm rot="-5400000">
            <a:off x="2923440" y="1041236"/>
            <a:ext cx="796667" cy="1757333"/>
          </a:xfrm>
          <a:prstGeom prst="flowChartOffpageConnector">
            <a:avLst/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/>
          <p:nvPr/>
        </p:nvSpPr>
        <p:spPr>
          <a:xfrm flipH="1">
            <a:off x="903924" y="1522667"/>
            <a:ext cx="2794500" cy="795600"/>
          </a:xfrm>
          <a:prstGeom prst="rect">
            <a:avLst/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/>
          <p:nvPr/>
        </p:nvSpPr>
        <p:spPr>
          <a:xfrm>
            <a:off x="560050" y="1518717"/>
            <a:ext cx="852300" cy="799800"/>
          </a:xfrm>
          <a:prstGeom prst="round1Rect">
            <a:avLst>
              <a:gd fmla="val 16667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01</a:t>
            </a:r>
            <a:endParaRPr b="1" i="0" sz="27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1488314" y="1617392"/>
            <a:ext cx="2403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" sz="1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4 encuentros PRESENCIALES  de 4 horas los días sábados</a:t>
            </a:r>
            <a:endParaRPr b="1" i="0" sz="1000" u="none" cap="none" strike="noStrik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4445400" y="1523042"/>
            <a:ext cx="32547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10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2 encuentros VIRTUALES  de 2 hs.  días de semana después del horario escolar</a:t>
            </a:r>
            <a:endParaRPr b="0" i="0" sz="10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150" name="Google Shape;150;p10"/>
          <p:cNvCxnSpPr/>
          <p:nvPr/>
        </p:nvCxnSpPr>
        <p:spPr>
          <a:xfrm>
            <a:off x="173394" y="4711019"/>
            <a:ext cx="8797200" cy="0"/>
          </a:xfrm>
          <a:prstGeom prst="straightConnector1">
            <a:avLst/>
          </a:prstGeom>
          <a:noFill/>
          <a:ln cap="flat" cmpd="sng" w="9525">
            <a:solidFill>
              <a:srgbClr val="15324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 b="30965" l="24574" r="22530" t="32787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/>
          <p:nvPr/>
        </p:nvSpPr>
        <p:spPr>
          <a:xfrm>
            <a:off x="6274200" y="0"/>
            <a:ext cx="2869800" cy="929400"/>
          </a:xfrm>
          <a:prstGeom prst="round1Rect">
            <a:avLst>
              <a:gd fmla="val 30224" name="adj"/>
            </a:avLst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6041950" y="0"/>
            <a:ext cx="2869800" cy="929400"/>
          </a:xfrm>
          <a:prstGeom prst="round1Rect">
            <a:avLst>
              <a:gd fmla="val 27555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0" y="0"/>
            <a:ext cx="8694300" cy="929400"/>
          </a:xfrm>
          <a:prstGeom prst="round1Rect">
            <a:avLst>
              <a:gd fmla="val 32526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417550" y="174525"/>
            <a:ext cx="788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2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Modalidad de Formación</a:t>
            </a:r>
            <a:endParaRPr b="1" i="0" sz="22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1" lang="es" sz="18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Escuelas de Gestión Privada</a:t>
            </a:r>
            <a:endParaRPr b="1" i="1" sz="18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99aea1732_0_2"/>
          <p:cNvSpPr/>
          <p:nvPr/>
        </p:nvSpPr>
        <p:spPr>
          <a:xfrm>
            <a:off x="0" y="0"/>
            <a:ext cx="9144000" cy="5143500"/>
          </a:xfrm>
          <a:prstGeom prst="round1Rect">
            <a:avLst>
              <a:gd fmla="val 3991" name="adj"/>
            </a:avLst>
          </a:prstGeom>
          <a:solidFill>
            <a:srgbClr val="1532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g2d99aea1732_0_2"/>
          <p:cNvCxnSpPr/>
          <p:nvPr/>
        </p:nvCxnSpPr>
        <p:spPr>
          <a:xfrm>
            <a:off x="173394" y="4711019"/>
            <a:ext cx="8773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2" name="Google Shape;162;g2d99aea1732_0_2"/>
          <p:cNvPicPr preferRelativeResize="0"/>
          <p:nvPr/>
        </p:nvPicPr>
        <p:blipFill rotWithShape="1">
          <a:blip r:embed="rId3">
            <a:alphaModFix/>
          </a:blip>
          <a:srcRect b="32283" l="24149" r="24139" t="32284"/>
          <a:stretch/>
        </p:blipFill>
        <p:spPr>
          <a:xfrm>
            <a:off x="117775" y="4764867"/>
            <a:ext cx="442276" cy="30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d99aea1732_0_2"/>
          <p:cNvSpPr txBox="1"/>
          <p:nvPr/>
        </p:nvSpPr>
        <p:spPr>
          <a:xfrm>
            <a:off x="368400" y="1139175"/>
            <a:ext cx="7957500" cy="26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600"/>
              <a:buFont typeface="Archivo"/>
              <a:buChar char="●"/>
            </a:pPr>
            <a:r>
              <a:rPr b="1" lang="es" sz="1600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Divulgación y motivación de la Formación a los docentes y Pats.</a:t>
            </a:r>
            <a:endParaRPr b="1" i="0" sz="1600" u="none" cap="none" strike="noStrike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1600"/>
              <a:buFont typeface="Archivo"/>
              <a:buChar char="●"/>
            </a:pPr>
            <a:r>
              <a:rPr b="1" lang="es" sz="1600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Los docentes recibirán a través de Uds el link  de </a:t>
            </a:r>
            <a:r>
              <a:rPr b="1" i="0" lang="es" sz="16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Inscripción  para completar el formulario de asistencia.</a:t>
            </a:r>
            <a:r>
              <a:rPr b="1" lang="es" sz="1600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 Y luego otro link  de ac</a:t>
            </a:r>
            <a:r>
              <a:rPr b="1" i="0" lang="es" sz="16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ceso a la </a:t>
            </a:r>
            <a:r>
              <a:rPr b="1" i="1" lang="es" sz="16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Plataforma e-learning </a:t>
            </a:r>
            <a:r>
              <a:rPr b="1" i="0" lang="es" sz="1500" u="none" cap="none" strike="noStrike">
                <a:solidFill>
                  <a:srgbClr val="8DE2D6"/>
                </a:solidFill>
                <a:latin typeface="Archivo"/>
                <a:ea typeface="Archivo"/>
                <a:cs typeface="Archivo"/>
                <a:sym typeface="Archivo"/>
              </a:rPr>
              <a:t>(calendario, módulos teóricos y  recursos pedagógicos). </a:t>
            </a:r>
            <a:endParaRPr b="1" i="0" sz="1600" u="none" cap="none" strike="noStrike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8DE2D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64" name="Google Shape;164;g2d99aea1732_0_2"/>
          <p:cNvSpPr/>
          <p:nvPr/>
        </p:nvSpPr>
        <p:spPr>
          <a:xfrm>
            <a:off x="6041950" y="0"/>
            <a:ext cx="2869800" cy="929400"/>
          </a:xfrm>
          <a:prstGeom prst="round1Rect">
            <a:avLst>
              <a:gd fmla="val 27555" name="adj"/>
            </a:avLst>
          </a:prstGeom>
          <a:solidFill>
            <a:srgbClr val="8D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d99aea1732_0_2"/>
          <p:cNvSpPr/>
          <p:nvPr/>
        </p:nvSpPr>
        <p:spPr>
          <a:xfrm>
            <a:off x="0" y="0"/>
            <a:ext cx="8694300" cy="929400"/>
          </a:xfrm>
          <a:prstGeom prst="round1Rect">
            <a:avLst>
              <a:gd fmla="val 32526" name="adj"/>
            </a:avLst>
          </a:prstGeom>
          <a:solidFill>
            <a:srgbClr val="FFC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d99aea1732_0_2"/>
          <p:cNvSpPr txBox="1"/>
          <p:nvPr/>
        </p:nvSpPr>
        <p:spPr>
          <a:xfrm>
            <a:off x="417550" y="174533"/>
            <a:ext cx="5692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153244"/>
                </a:solidFill>
                <a:latin typeface="Archivo"/>
                <a:ea typeface="Archivo"/>
                <a:cs typeface="Archivo"/>
                <a:sym typeface="Archivo"/>
              </a:rPr>
              <a:t>Próximos pasos</a:t>
            </a:r>
            <a:endParaRPr b="1" i="0" sz="2500" u="none" cap="none" strike="noStrike">
              <a:solidFill>
                <a:srgbClr val="15324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167" name="Google Shape;167;g2d99aea1732_0_2"/>
          <p:cNvPicPr preferRelativeResize="0"/>
          <p:nvPr/>
        </p:nvPicPr>
        <p:blipFill rotWithShape="1">
          <a:blip r:embed="rId4">
            <a:alphaModFix/>
          </a:blip>
          <a:srcRect b="0" l="0" r="0" t="35333"/>
          <a:stretch/>
        </p:blipFill>
        <p:spPr>
          <a:xfrm rot="2">
            <a:off x="4003925" y="2775376"/>
            <a:ext cx="4942975" cy="180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d99aea1732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050" y="2702626"/>
            <a:ext cx="3314549" cy="195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